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5" r:id="rId2"/>
    <p:sldId id="306" r:id="rId3"/>
    <p:sldId id="308" r:id="rId4"/>
    <p:sldId id="309" r:id="rId5"/>
    <p:sldId id="310" r:id="rId6"/>
    <p:sldId id="311" r:id="rId7"/>
    <p:sldId id="315" r:id="rId8"/>
    <p:sldId id="316" r:id="rId9"/>
    <p:sldId id="317" r:id="rId10"/>
    <p:sldId id="312" r:id="rId11"/>
    <p:sldId id="313" r:id="rId12"/>
    <p:sldId id="314" r:id="rId13"/>
    <p:sldId id="318" r:id="rId14"/>
    <p:sldId id="319" r:id="rId15"/>
    <p:sldId id="320" r:id="rId16"/>
    <p:sldId id="321" r:id="rId17"/>
    <p:sldId id="307"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peaker Template" id="{3765009B-54E9-40EA-839A-433423A41B3F}">
          <p14:sldIdLst>
            <p14:sldId id="285"/>
            <p14:sldId id="306"/>
            <p14:sldId id="308"/>
            <p14:sldId id="309"/>
            <p14:sldId id="310"/>
            <p14:sldId id="311"/>
            <p14:sldId id="315"/>
            <p14:sldId id="316"/>
            <p14:sldId id="317"/>
            <p14:sldId id="312"/>
            <p14:sldId id="313"/>
            <p14:sldId id="314"/>
            <p14:sldId id="318"/>
            <p14:sldId id="319"/>
            <p14:sldId id="320"/>
            <p14:sldId id="321"/>
            <p14:sldId id="30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3E3E"/>
    <a:srgbClr val="4690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41" autoAdjust="0"/>
    <p:restoredTop sz="94629" autoAdjust="0"/>
  </p:normalViewPr>
  <p:slideViewPr>
    <p:cSldViewPr>
      <p:cViewPr varScale="1">
        <p:scale>
          <a:sx n="90" d="100"/>
          <a:sy n="90" d="100"/>
        </p:scale>
        <p:origin x="888" y="6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28A0E4-0418-4136-81BE-F218C0175991}" type="datetimeFigureOut">
              <a:rPr lang="en-GB" smtClean="0"/>
              <a:t>24/04/2020</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5F7CB9-3281-41BA-999A-D3E7F40F3883}" type="slidenum">
              <a:rPr lang="en-GB" smtClean="0"/>
              <a:t>‹#›</a:t>
            </a:fld>
            <a:endParaRPr lang="en-GB" dirty="0"/>
          </a:p>
        </p:txBody>
      </p:sp>
    </p:spTree>
    <p:extLst>
      <p:ext uri="{BB962C8B-B14F-4D97-AF65-F5344CB8AC3E}">
        <p14:creationId xmlns:p14="http://schemas.microsoft.com/office/powerpoint/2010/main" val="3237899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C3F612-CC19-4E15-9EDB-12A144E9602A}" type="slidenum">
              <a:rPr lang="en-GB" smtClean="0"/>
              <a:t>1</a:t>
            </a:fld>
            <a:endParaRPr lang="en-GB" dirty="0"/>
          </a:p>
        </p:txBody>
      </p:sp>
    </p:spTree>
    <p:extLst>
      <p:ext uri="{BB962C8B-B14F-4D97-AF65-F5344CB8AC3E}">
        <p14:creationId xmlns:p14="http://schemas.microsoft.com/office/powerpoint/2010/main" val="4017424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AC3F612-CC19-4E15-9EDB-12A144E9602A}" type="slidenum">
              <a:rPr lang="en-GB" smtClean="0"/>
              <a:t>17</a:t>
            </a:fld>
            <a:endParaRPr lang="en-GB" dirty="0"/>
          </a:p>
        </p:txBody>
      </p:sp>
    </p:spTree>
    <p:extLst>
      <p:ext uri="{BB962C8B-B14F-4D97-AF65-F5344CB8AC3E}">
        <p14:creationId xmlns:p14="http://schemas.microsoft.com/office/powerpoint/2010/main" val="3130043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3565733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1206695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3451697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3433133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2861861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1135133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3622627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93636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1921119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2337142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7FBF1E-8C14-4882-9623-C264D7348429}" type="datetimeFigureOut">
              <a:rPr lang="en-GB" smtClean="0"/>
              <a:t>24/04/2020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A4733DD-61AF-4511-B6A0-7CDC8A8179F5}" type="slidenum">
              <a:rPr lang="en-GB" smtClean="0"/>
              <a:t>‹#›</a:t>
            </a:fld>
            <a:endParaRPr lang="en-GB" dirty="0"/>
          </a:p>
        </p:txBody>
      </p:sp>
    </p:spTree>
    <p:extLst>
      <p:ext uri="{BB962C8B-B14F-4D97-AF65-F5344CB8AC3E}">
        <p14:creationId xmlns:p14="http://schemas.microsoft.com/office/powerpoint/2010/main" val="2123733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E3E3E"/>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F7FBF1E-8C14-4882-9623-C264D7348429}" type="datetimeFigureOut">
              <a:rPr lang="en-GB" smtClean="0"/>
              <a:t>24/04/2020</a:t>
            </a:fld>
            <a:endParaRPr lang="en-GB"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A4733DD-61AF-4511-B6A0-7CDC8A8179F5}" type="slidenum">
              <a:rPr lang="en-GB" smtClean="0"/>
              <a:t>‹#›</a:t>
            </a:fld>
            <a:endParaRPr lang="en-GB" dirty="0"/>
          </a:p>
        </p:txBody>
      </p:sp>
    </p:spTree>
    <p:extLst>
      <p:ext uri="{BB962C8B-B14F-4D97-AF65-F5344CB8AC3E}">
        <p14:creationId xmlns:p14="http://schemas.microsoft.com/office/powerpoint/2010/main" val="583061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029"/>
          <a:stretch/>
        </p:blipFill>
        <p:spPr bwMode="auto">
          <a:xfrm>
            <a:off x="0" y="-20538"/>
            <a:ext cx="9146434" cy="2486221"/>
          </a:xfrm>
          <a:prstGeom prst="rect">
            <a:avLst/>
          </a:prstGeom>
          <a:noFill/>
          <a:extLst>
            <a:ext uri="{909E8E84-426E-40DD-AFC4-6F175D3DCCD1}">
              <a14:hiddenFill xmlns:a14="http://schemas.microsoft.com/office/drawing/2010/main">
                <a:solidFill>
                  <a:srgbClr val="FFFFFF"/>
                </a:solidFill>
              </a14:hiddenFill>
            </a:ext>
          </a:extLst>
        </p:spPr>
      </p:pic>
      <p:sp>
        <p:nvSpPr>
          <p:cNvPr id="302" name="Rectangle 301"/>
          <p:cNvSpPr/>
          <p:nvPr/>
        </p:nvSpPr>
        <p:spPr>
          <a:xfrm rot="21177016">
            <a:off x="-335608" y="2264404"/>
            <a:ext cx="9684568" cy="4025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sp>
        <p:nvSpPr>
          <p:cNvPr id="303" name="Rectangle 302"/>
          <p:cNvSpPr/>
          <p:nvPr/>
        </p:nvSpPr>
        <p:spPr>
          <a:xfrm rot="21184040">
            <a:off x="-311578" y="2358930"/>
            <a:ext cx="9684568" cy="801471"/>
          </a:xfrm>
          <a:prstGeom prst="rect">
            <a:avLst/>
          </a:prstGeom>
          <a:solidFill>
            <a:srgbClr val="4690A2"/>
          </a:solidFill>
          <a:ln>
            <a:solidFill>
              <a:srgbClr val="4690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sp>
        <p:nvSpPr>
          <p:cNvPr id="304" name="Isosceles Triangle 303"/>
          <p:cNvSpPr/>
          <p:nvPr/>
        </p:nvSpPr>
        <p:spPr>
          <a:xfrm rot="16569035">
            <a:off x="6194267" y="1063755"/>
            <a:ext cx="2011461" cy="4246354"/>
          </a:xfrm>
          <a:prstGeom prst="triangle">
            <a:avLst>
              <a:gd name="adj" fmla="val 446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sp>
        <p:nvSpPr>
          <p:cNvPr id="305" name="Rectangle 304"/>
          <p:cNvSpPr/>
          <p:nvPr/>
        </p:nvSpPr>
        <p:spPr>
          <a:xfrm rot="651899">
            <a:off x="-694832" y="2790070"/>
            <a:ext cx="10084087" cy="5353131"/>
          </a:xfrm>
          <a:prstGeom prst="rect">
            <a:avLst/>
          </a:prstGeom>
          <a:solidFill>
            <a:srgbClr val="3E3E3E"/>
          </a:solidFill>
          <a:ln>
            <a:solidFill>
              <a:srgbClr val="3E3E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grpSp>
        <p:nvGrpSpPr>
          <p:cNvPr id="310" name="Group 309"/>
          <p:cNvGrpSpPr/>
          <p:nvPr/>
        </p:nvGrpSpPr>
        <p:grpSpPr>
          <a:xfrm>
            <a:off x="-56552" y="3857206"/>
            <a:ext cx="9200553" cy="1345051"/>
            <a:chOff x="-56552" y="3857206"/>
            <a:chExt cx="9200553" cy="1345051"/>
          </a:xfrm>
        </p:grpSpPr>
        <p:grpSp>
          <p:nvGrpSpPr>
            <p:cNvPr id="311" name="Group 310"/>
            <p:cNvGrpSpPr/>
            <p:nvPr/>
          </p:nvGrpSpPr>
          <p:grpSpPr>
            <a:xfrm>
              <a:off x="-56552" y="3857206"/>
              <a:ext cx="9200553" cy="1310632"/>
              <a:chOff x="-56552" y="5142942"/>
              <a:chExt cx="9200553" cy="1747509"/>
            </a:xfrm>
          </p:grpSpPr>
          <p:sp>
            <p:nvSpPr>
              <p:cNvPr id="315" name="Right Triangle 314"/>
              <p:cNvSpPr/>
              <p:nvPr/>
            </p:nvSpPr>
            <p:spPr>
              <a:xfrm rot="16200000">
                <a:off x="5385629" y="3119260"/>
                <a:ext cx="1668393" cy="5848350"/>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Arial" panose="020B0604020202020204" pitchFamily="34" charset="0"/>
                  <a:cs typeface="Arial" panose="020B0604020202020204" pitchFamily="34" charset="0"/>
                </a:endParaRPr>
              </a:p>
            </p:txBody>
          </p:sp>
          <p:sp>
            <p:nvSpPr>
              <p:cNvPr id="314" name="Right Triangle 313"/>
              <p:cNvSpPr/>
              <p:nvPr/>
            </p:nvSpPr>
            <p:spPr>
              <a:xfrm rot="5400000" flipH="1">
                <a:off x="2210235" y="2876155"/>
                <a:ext cx="1747509" cy="6281083"/>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Arial" panose="020B0604020202020204" pitchFamily="34" charset="0"/>
                  <a:cs typeface="Arial" panose="020B0604020202020204" pitchFamily="34" charset="0"/>
                </a:endParaRPr>
              </a:p>
            </p:txBody>
          </p:sp>
          <p:sp>
            <p:nvSpPr>
              <p:cNvPr id="316" name="Right Triangle 315"/>
              <p:cNvSpPr/>
              <p:nvPr/>
            </p:nvSpPr>
            <p:spPr>
              <a:xfrm rot="5400000" flipH="1">
                <a:off x="2145454" y="3189986"/>
                <a:ext cx="1552574" cy="5848350"/>
              </a:xfrm>
              <a:prstGeom prst="r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Arial" panose="020B0604020202020204" pitchFamily="34" charset="0"/>
                  <a:cs typeface="Arial" panose="020B0604020202020204" pitchFamily="34" charset="0"/>
                </a:endParaRPr>
              </a:p>
            </p:txBody>
          </p:sp>
        </p:grpSp>
        <p:pic>
          <p:nvPicPr>
            <p:cNvPr id="312" name="Picture 3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5206" y="4173847"/>
              <a:ext cx="1543050" cy="1028410"/>
            </a:xfrm>
            <a:prstGeom prst="rect">
              <a:avLst/>
            </a:prstGeom>
          </p:spPr>
        </p:pic>
      </p:grpSp>
      <p:sp>
        <p:nvSpPr>
          <p:cNvPr id="318" name="TextBox 317"/>
          <p:cNvSpPr txBox="1"/>
          <p:nvPr/>
        </p:nvSpPr>
        <p:spPr>
          <a:xfrm>
            <a:off x="197631" y="2818707"/>
            <a:ext cx="6264696" cy="1328023"/>
          </a:xfrm>
          <a:prstGeom prst="roundRect">
            <a:avLst/>
          </a:prstGeom>
          <a:noFill/>
        </p:spPr>
        <p:txBody>
          <a:bodyPr wrap="square" rtlCol="0">
            <a:spAutoFit/>
          </a:bodyPr>
          <a:lstStyle/>
          <a:p>
            <a:r>
              <a:rPr lang="en-GB" sz="3600" b="1" dirty="0">
                <a:solidFill>
                  <a:schemeClr val="bg1"/>
                </a:solidFill>
                <a:latin typeface="Arial" panose="020B0604020202020204" pitchFamily="34" charset="0"/>
                <a:cs typeface="Arial" panose="020B0604020202020204" pitchFamily="34" charset="0"/>
              </a:rPr>
              <a:t>CONSTRUCTION LEGAL ISSUES &amp; COVID19</a:t>
            </a:r>
            <a:endParaRPr lang="en-GB" sz="3200" b="1"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D18A4F2-579E-40D0-ACDB-0C78D299B8FD}"/>
              </a:ext>
            </a:extLst>
          </p:cNvPr>
          <p:cNvSpPr txBox="1"/>
          <p:nvPr/>
        </p:nvSpPr>
        <p:spPr>
          <a:xfrm>
            <a:off x="323528" y="4509111"/>
            <a:ext cx="3556602" cy="783193"/>
          </a:xfrm>
          <a:prstGeom prst="roundRect">
            <a:avLst/>
          </a:prstGeom>
          <a:noFill/>
        </p:spPr>
        <p:txBody>
          <a:bodyPr wrap="square" rtlCol="0">
            <a:spAutoFit/>
          </a:bodyPr>
          <a:lstStyle/>
          <a:p>
            <a:r>
              <a:rPr lang="en-GB" sz="2000" b="1" dirty="0">
                <a:solidFill>
                  <a:srgbClr val="4690A2"/>
                </a:solidFill>
                <a:latin typeface="Arial" panose="020B0604020202020204" pitchFamily="34" charset="0"/>
                <a:cs typeface="Arial" panose="020B0604020202020204" pitchFamily="34" charset="0"/>
              </a:rPr>
              <a:t>Michael Hiscock, Partner 24/4/20</a:t>
            </a:r>
            <a:endParaRPr lang="en-GB" b="1" dirty="0">
              <a:solidFill>
                <a:srgbClr val="4690A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8565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NEC3/4</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Must notify with 8 weeks of becoming aware of the event (NEC3) / becoming aware that event has happened (NEC4) – condition precedent. </a:t>
            </a:r>
          </a:p>
          <a:p>
            <a:pPr algn="l">
              <a:lnSpc>
                <a:spcPct val="120000"/>
              </a:lnSpc>
            </a:pPr>
            <a:r>
              <a:rPr lang="en-GB" sz="1600" dirty="0">
                <a:solidFill>
                  <a:srgbClr val="3E3E3E"/>
                </a:solidFill>
                <a:latin typeface="Arial" panose="020B0604020202020204" pitchFamily="34" charset="0"/>
                <a:cs typeface="Arial" panose="020B0604020202020204" pitchFamily="34" charset="0"/>
              </a:rPr>
              <a:t>A failure by the PM to respond to a claim within 2 week warning period is deemed acceptance.</a:t>
            </a:r>
            <a:br>
              <a:rPr lang="en-GB" sz="1600" dirty="0">
                <a:solidFill>
                  <a:schemeClr val="bg1"/>
                </a:solidFill>
                <a:latin typeface="Arial" panose="020B0604020202020204" pitchFamily="34" charset="0"/>
                <a:cs typeface="Arial" panose="020B0604020202020204" pitchFamily="34" charset="0"/>
              </a:rPr>
            </a:br>
            <a:endParaRPr lang="en-GB" sz="1600" dirty="0">
              <a:solidFill>
                <a:srgbClr val="3E3E3E"/>
              </a:solidFill>
              <a:latin typeface="Arial" panose="020B0604020202020204" pitchFamily="34" charset="0"/>
              <a:cs typeface="Arial" panose="020B0604020202020204" pitchFamily="34" charset="0"/>
            </a:endParaRPr>
          </a:p>
          <a:p>
            <a:pPr algn="l">
              <a:lnSpc>
                <a:spcPct val="120000"/>
              </a:lnSpc>
            </a:pPr>
            <a:endParaRPr lang="en-GB" sz="1600" dirty="0">
              <a:solidFill>
                <a:srgbClr val="3E3E3E"/>
              </a:solidFill>
              <a:latin typeface="Arial" panose="020B0604020202020204" pitchFamily="34" charset="0"/>
              <a:cs typeface="Arial" panose="020B0604020202020204" pitchFamily="34" charset="0"/>
            </a:endParaRPr>
          </a:p>
          <a:p>
            <a:pPr algn="l">
              <a:lnSpc>
                <a:spcPct val="120000"/>
              </a:lnSpc>
            </a:pPr>
            <a:endParaRPr lang="en-GB"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1578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NEC3/4</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b="1" dirty="0">
                <a:solidFill>
                  <a:srgbClr val="4690A2"/>
                </a:solidFill>
                <a:latin typeface="Arial" panose="020B0604020202020204" pitchFamily="34" charset="0"/>
                <a:cs typeface="Arial" panose="020B0604020202020204" pitchFamily="34" charset="0"/>
              </a:rPr>
              <a:t>Compensation Events</a:t>
            </a:r>
          </a:p>
          <a:p>
            <a:pPr algn="l">
              <a:lnSpc>
                <a:spcPct val="100000"/>
              </a:lnSpc>
            </a:pPr>
            <a:r>
              <a:rPr lang="en-GB" sz="1600" dirty="0">
                <a:solidFill>
                  <a:srgbClr val="3E3E3E"/>
                </a:solidFill>
                <a:latin typeface="Arial" panose="020B0604020202020204" pitchFamily="34" charset="0"/>
                <a:cs typeface="Arial" panose="020B0604020202020204" pitchFamily="34" charset="0"/>
              </a:rPr>
              <a:t>Change to Works Information</a:t>
            </a:r>
          </a:p>
          <a:p>
            <a:pPr algn="l">
              <a:lnSpc>
                <a:spcPct val="100000"/>
              </a:lnSpc>
            </a:pPr>
            <a:r>
              <a:rPr lang="en-GB" sz="1600" dirty="0">
                <a:solidFill>
                  <a:srgbClr val="3E3E3E"/>
                </a:solidFill>
                <a:latin typeface="Arial" panose="020B0604020202020204" pitchFamily="34" charset="0"/>
                <a:cs typeface="Arial" panose="020B0604020202020204" pitchFamily="34" charset="0"/>
              </a:rPr>
              <a:t>Delayed access to site</a:t>
            </a:r>
          </a:p>
          <a:p>
            <a:pPr algn="l">
              <a:lnSpc>
                <a:spcPct val="100000"/>
              </a:lnSpc>
            </a:pPr>
            <a:r>
              <a:rPr lang="en-GB" sz="1600" dirty="0">
                <a:solidFill>
                  <a:srgbClr val="3E3E3E"/>
                </a:solidFill>
                <a:latin typeface="Arial" panose="020B0604020202020204" pitchFamily="34" charset="0"/>
                <a:cs typeface="Arial" panose="020B0604020202020204" pitchFamily="34" charset="0"/>
              </a:rPr>
              <a:t>Instruction to stop or not to start works</a:t>
            </a:r>
          </a:p>
          <a:p>
            <a:pPr algn="l">
              <a:lnSpc>
                <a:spcPct val="100000"/>
              </a:lnSpc>
            </a:pPr>
            <a:r>
              <a:rPr lang="en-GB" sz="1600" dirty="0">
                <a:solidFill>
                  <a:srgbClr val="3E3E3E"/>
                </a:solidFill>
                <a:latin typeface="Arial" panose="020B0604020202020204" pitchFamily="34" charset="0"/>
                <a:cs typeface="Arial" panose="020B0604020202020204" pitchFamily="34" charset="0"/>
              </a:rPr>
              <a:t>Employers risk event as stated in Contract Data</a:t>
            </a:r>
          </a:p>
          <a:p>
            <a:pPr algn="l">
              <a:lnSpc>
                <a:spcPct val="100000"/>
              </a:lnSpc>
            </a:pPr>
            <a:r>
              <a:rPr lang="en-GB" sz="1600" dirty="0">
                <a:solidFill>
                  <a:srgbClr val="3E3E3E"/>
                </a:solidFill>
                <a:latin typeface="Arial" panose="020B0604020202020204" pitchFamily="34" charset="0"/>
                <a:cs typeface="Arial" panose="020B0604020202020204" pitchFamily="34" charset="0"/>
              </a:rPr>
              <a:t>Employer breach.</a:t>
            </a:r>
            <a:endParaRPr lang="en-GB" sz="1600" b="1" dirty="0">
              <a:solidFill>
                <a:srgbClr val="4690A2"/>
              </a:solidFill>
              <a:latin typeface="Arial" panose="020B0604020202020204" pitchFamily="34" charset="0"/>
              <a:cs typeface="Arial" panose="020B0604020202020204" pitchFamily="34" charset="0"/>
            </a:endParaRPr>
          </a:p>
          <a:p>
            <a:pPr algn="l">
              <a:lnSpc>
                <a:spcPct val="120000"/>
              </a:lnSpc>
            </a:pPr>
            <a:r>
              <a:rPr lang="en-GB" sz="1600" dirty="0">
                <a:solidFill>
                  <a:srgbClr val="3E3E3E"/>
                </a:solidFill>
                <a:latin typeface="Arial" panose="020B0604020202020204" pitchFamily="34" charset="0"/>
                <a:cs typeface="Arial" panose="020B0604020202020204" pitchFamily="34" charset="0"/>
              </a:rPr>
              <a:t>An event which norther party could prevent and which an experienced contractor judged so small a risk that it was unreasonable to allow for it.</a:t>
            </a:r>
          </a:p>
          <a:p>
            <a:pPr algn="l">
              <a:lnSpc>
                <a:spcPct val="120000"/>
              </a:lnSpc>
            </a:pPr>
            <a:r>
              <a:rPr lang="en-GB" sz="1600" dirty="0">
                <a:solidFill>
                  <a:srgbClr val="3E3E3E"/>
                </a:solidFill>
                <a:latin typeface="Arial" panose="020B0604020202020204" pitchFamily="34" charset="0"/>
                <a:cs typeface="Arial" panose="020B0604020202020204" pitchFamily="34" charset="0"/>
              </a:rPr>
              <a:t>(Also see 19 – prevention.)</a:t>
            </a:r>
            <a:endParaRPr lang="en-GB"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97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NEC3/4</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Options</a:t>
            </a:r>
          </a:p>
          <a:p>
            <a:pPr algn="l">
              <a:lnSpc>
                <a:spcPct val="120000"/>
              </a:lnSpc>
            </a:pPr>
            <a:r>
              <a:rPr lang="en-GB" sz="1600" dirty="0">
                <a:solidFill>
                  <a:srgbClr val="3E3E3E"/>
                </a:solidFill>
                <a:latin typeface="Arial" panose="020B0604020202020204" pitchFamily="34" charset="0"/>
                <a:cs typeface="Arial" panose="020B0604020202020204" pitchFamily="34" charset="0"/>
              </a:rPr>
              <a:t>X2 – change in law</a:t>
            </a:r>
          </a:p>
          <a:p>
            <a:pPr algn="l">
              <a:lnSpc>
                <a:spcPct val="120000"/>
              </a:lnSpc>
            </a:pPr>
            <a:r>
              <a:rPr lang="en-GB" sz="1600" b="1" dirty="0">
                <a:solidFill>
                  <a:srgbClr val="4690A2"/>
                </a:solidFill>
                <a:latin typeface="Arial" panose="020B0604020202020204" pitchFamily="34" charset="0"/>
                <a:cs typeface="Arial" panose="020B0604020202020204" pitchFamily="34" charset="0"/>
              </a:rPr>
              <a:t>SPIRIT OF MUTUAL TRUST AND COOPERATION</a:t>
            </a:r>
          </a:p>
          <a:p>
            <a:pPr algn="l">
              <a:lnSpc>
                <a:spcPct val="120000"/>
              </a:lnSpc>
            </a:pPr>
            <a:r>
              <a:rPr lang="en-GB" sz="1600" dirty="0">
                <a:latin typeface="Arial" panose="020B0604020202020204" pitchFamily="34" charset="0"/>
                <a:cs typeface="Arial" panose="020B0604020202020204" pitchFamily="34" charset="0"/>
              </a:rPr>
              <a:t>Clause 10.1 / Option X12 partnering</a:t>
            </a:r>
          </a:p>
          <a:p>
            <a:pPr algn="l">
              <a:lnSpc>
                <a:spcPct val="120000"/>
              </a:lnSpc>
            </a:pPr>
            <a:r>
              <a:rPr lang="en-GB" sz="1600" dirty="0">
                <a:latin typeface="Arial" panose="020B0604020202020204" pitchFamily="34" charset="0"/>
                <a:cs typeface="Arial" panose="020B0604020202020204" pitchFamily="34" charset="0"/>
              </a:rPr>
              <a:t>Costain v Tarmac 2017 TCC</a:t>
            </a:r>
          </a:p>
          <a:p>
            <a:pPr algn="l">
              <a:lnSpc>
                <a:spcPct val="120000"/>
              </a:lnSpc>
            </a:pPr>
            <a:r>
              <a:rPr lang="en-GB" sz="1600" dirty="0">
                <a:latin typeface="Arial" panose="020B0604020202020204" pitchFamily="34" charset="0"/>
                <a:cs typeface="Arial" panose="020B0604020202020204" pitchFamily="34" charset="0"/>
              </a:rPr>
              <a:t>Coulson J – “do not attempt to improperly exploit the situation or mislead the other party” – “correct an obviously false assumption”</a:t>
            </a:r>
          </a:p>
          <a:p>
            <a:pPr algn="l">
              <a:lnSpc>
                <a:spcPct val="120000"/>
              </a:lnSpc>
            </a:pPr>
            <a:r>
              <a:rPr lang="en-GB"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48960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Disputes</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latin typeface="Arial" panose="020B0604020202020204" pitchFamily="34" charset="0"/>
                <a:cs typeface="Arial" panose="020B0604020202020204" pitchFamily="34" charset="0"/>
              </a:rPr>
              <a:t>Adjudication and insolvency</a:t>
            </a:r>
          </a:p>
          <a:p>
            <a:pPr algn="l">
              <a:lnSpc>
                <a:spcPct val="120000"/>
              </a:lnSpc>
            </a:pPr>
            <a:r>
              <a:rPr lang="en-GB" sz="1600" dirty="0" err="1">
                <a:latin typeface="Arial" panose="020B0604020202020204" pitchFamily="34" charset="0"/>
                <a:cs typeface="Arial" panose="020B0604020202020204" pitchFamily="34" charset="0"/>
              </a:rPr>
              <a:t>Bresco</a:t>
            </a:r>
            <a:r>
              <a:rPr lang="en-GB" sz="1600" dirty="0">
                <a:latin typeface="Arial" panose="020B0604020202020204" pitchFamily="34" charset="0"/>
                <a:cs typeface="Arial" panose="020B0604020202020204" pitchFamily="34" charset="0"/>
              </a:rPr>
              <a:t> Electrical Services v Lonsdale / Cannon V Primus</a:t>
            </a:r>
          </a:p>
          <a:p>
            <a:pPr algn="l">
              <a:lnSpc>
                <a:spcPct val="120000"/>
              </a:lnSpc>
            </a:pPr>
            <a:r>
              <a:rPr lang="en-GB" sz="1600" dirty="0" err="1">
                <a:latin typeface="Arial" panose="020B0604020202020204" pitchFamily="34" charset="0"/>
                <a:cs typeface="Arial" panose="020B0604020202020204" pitchFamily="34" charset="0"/>
              </a:rPr>
              <a:t>Bresco</a:t>
            </a:r>
            <a:r>
              <a:rPr lang="en-GB" sz="1600" dirty="0">
                <a:latin typeface="Arial" panose="020B0604020202020204" pitchFamily="34" charset="0"/>
                <a:cs typeface="Arial" panose="020B0604020202020204" pitchFamily="34" charset="0"/>
              </a:rPr>
              <a:t> appeal to the Supreme Court – heard this week by virtual hearing with 5 Justices – awaiting their Lordships’ judgment.</a:t>
            </a:r>
          </a:p>
          <a:p>
            <a:pPr algn="l">
              <a:lnSpc>
                <a:spcPct val="120000"/>
              </a:lnSpc>
            </a:pPr>
            <a:r>
              <a:rPr lang="en-GB" sz="1600" dirty="0">
                <a:latin typeface="Arial" panose="020B0604020202020204" pitchFamily="34" charset="0"/>
                <a:cs typeface="Arial" panose="020B0604020202020204" pitchFamily="34" charset="0"/>
              </a:rPr>
              <a:t>Court of Appeal – where a company is in liquidation, the adjudication is futile – where the company is in CVA, they might trade out so adjudication can proceed.</a:t>
            </a:r>
          </a:p>
          <a:p>
            <a:pPr algn="l">
              <a:lnSpc>
                <a:spcPct val="120000"/>
              </a:lnSpc>
            </a:pPr>
            <a:r>
              <a:rPr lang="en-GB" sz="1600" dirty="0">
                <a:latin typeface="Arial" panose="020B0604020202020204" pitchFamily="34" charset="0"/>
                <a:cs typeface="Arial" panose="020B0604020202020204" pitchFamily="34" charset="0"/>
              </a:rPr>
              <a:t>Meadowside Building v Hill Street Management</a:t>
            </a:r>
          </a:p>
          <a:p>
            <a:pPr algn="l">
              <a:lnSpc>
                <a:spcPct val="120000"/>
              </a:lnSpc>
            </a:pPr>
            <a:r>
              <a:rPr lang="en-GB" sz="1600" dirty="0">
                <a:latin typeface="Arial" panose="020B0604020202020204" pitchFamily="34" charset="0"/>
                <a:cs typeface="Arial" panose="020B0604020202020204" pitchFamily="34" charset="0"/>
              </a:rPr>
              <a:t>High Court – an adjudication could proceed to determine the final net position between the parties as long as adequate security is provided by the insolvent company to secure the money and allow the temporary binding adjudicator’s award to be challenged in court</a:t>
            </a:r>
          </a:p>
          <a:p>
            <a:pPr algn="l">
              <a:lnSpc>
                <a:spcPct val="120000"/>
              </a:lnSpc>
            </a:pPr>
            <a:endParaRPr lang="en-GB" sz="1600" dirty="0">
              <a:latin typeface="Arial" panose="020B0604020202020204" pitchFamily="34" charset="0"/>
              <a:cs typeface="Arial" panose="020B0604020202020204" pitchFamily="34" charset="0"/>
            </a:endParaRPr>
          </a:p>
          <a:p>
            <a:pPr algn="l">
              <a:lnSpc>
                <a:spcPct val="120000"/>
              </a:lnSpc>
            </a:pPr>
            <a:r>
              <a:rPr lang="en-GB"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05808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Disputes</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latin typeface="Arial" panose="020B0604020202020204" pitchFamily="34" charset="0"/>
                <a:cs typeface="Arial" panose="020B0604020202020204" pitchFamily="34" charset="0"/>
              </a:rPr>
              <a:t>Smash &amp; Grab Adjudication</a:t>
            </a:r>
          </a:p>
          <a:p>
            <a:pPr algn="l">
              <a:lnSpc>
                <a:spcPct val="120000"/>
              </a:lnSpc>
            </a:pPr>
            <a:r>
              <a:rPr lang="en-GB" sz="1600" dirty="0">
                <a:latin typeface="Arial" panose="020B0604020202020204" pitchFamily="34" charset="0"/>
                <a:cs typeface="Arial" panose="020B0604020202020204" pitchFamily="34" charset="0"/>
              </a:rPr>
              <a:t>Obtaining payment based on a procedural non compliance  - </a:t>
            </a:r>
            <a:r>
              <a:rPr lang="en-GB" sz="1600" dirty="0" err="1">
                <a:latin typeface="Arial" panose="020B0604020202020204" pitchFamily="34" charset="0"/>
                <a:cs typeface="Arial" panose="020B0604020202020204" pitchFamily="34" charset="0"/>
              </a:rPr>
              <a:t>eg</a:t>
            </a:r>
            <a:r>
              <a:rPr lang="en-GB" sz="1600" dirty="0">
                <a:latin typeface="Arial" panose="020B0604020202020204" pitchFamily="34" charset="0"/>
                <a:cs typeface="Arial" panose="020B0604020202020204" pitchFamily="34" charset="0"/>
              </a:rPr>
              <a:t> late service of payment notice</a:t>
            </a:r>
          </a:p>
          <a:p>
            <a:pPr algn="l">
              <a:lnSpc>
                <a:spcPct val="120000"/>
              </a:lnSpc>
            </a:pPr>
            <a:r>
              <a:rPr lang="en-GB" sz="1600" dirty="0">
                <a:latin typeface="Arial" panose="020B0604020202020204" pitchFamily="34" charset="0"/>
                <a:cs typeface="Arial" panose="020B0604020202020204" pitchFamily="34" charset="0"/>
              </a:rPr>
              <a:t>Grove Developments v S &amp; T</a:t>
            </a:r>
          </a:p>
          <a:p>
            <a:pPr algn="l">
              <a:lnSpc>
                <a:spcPct val="120000"/>
              </a:lnSpc>
            </a:pPr>
            <a:r>
              <a:rPr lang="en-GB" sz="1600" dirty="0">
                <a:latin typeface="Arial" panose="020B0604020202020204" pitchFamily="34" charset="0"/>
                <a:cs typeface="Arial" panose="020B0604020202020204" pitchFamily="34" charset="0"/>
              </a:rPr>
              <a:t>Court of Appeal – the paying party must pay the award and then commence a true value adjudication</a:t>
            </a:r>
          </a:p>
          <a:p>
            <a:pPr algn="l">
              <a:lnSpc>
                <a:spcPct val="120000"/>
              </a:lnSpc>
            </a:pPr>
            <a:r>
              <a:rPr lang="en-GB" sz="1600" b="1" dirty="0">
                <a:latin typeface="Arial" panose="020B0604020202020204" pitchFamily="34" charset="0"/>
                <a:cs typeface="Arial" panose="020B0604020202020204" pitchFamily="34" charset="0"/>
              </a:rPr>
              <a:t>Coronavirus in the TCC</a:t>
            </a:r>
            <a:br>
              <a:rPr lang="en-GB" sz="1600" dirty="0">
                <a:latin typeface="Arial" panose="020B0604020202020204" pitchFamily="34" charset="0"/>
                <a:cs typeface="Arial" panose="020B0604020202020204" pitchFamily="34" charset="0"/>
              </a:rPr>
            </a:br>
            <a:r>
              <a:rPr lang="en-GB" sz="1600" dirty="0" err="1">
                <a:latin typeface="Arial" panose="020B0604020202020204" pitchFamily="34" charset="0"/>
                <a:cs typeface="Arial" panose="020B0604020202020204" pitchFamily="34" charset="0"/>
              </a:rPr>
              <a:t>MillChris</a:t>
            </a:r>
            <a:r>
              <a:rPr lang="en-GB" sz="1600" dirty="0">
                <a:latin typeface="Arial" panose="020B0604020202020204" pitchFamily="34" charset="0"/>
                <a:cs typeface="Arial" panose="020B0604020202020204" pitchFamily="34" charset="0"/>
              </a:rPr>
              <a:t> Developments v Waters – April 2020</a:t>
            </a:r>
          </a:p>
          <a:p>
            <a:pPr algn="l">
              <a:lnSpc>
                <a:spcPct val="120000"/>
              </a:lnSpc>
            </a:pPr>
            <a:r>
              <a:rPr lang="en-GB" sz="1600" dirty="0">
                <a:latin typeface="Arial" panose="020B0604020202020204" pitchFamily="34" charset="0"/>
                <a:cs typeface="Arial" panose="020B0604020202020204" pitchFamily="34" charset="0"/>
              </a:rPr>
              <a:t>Developer sought an injunction to stop an adjudication arguing breach of natural justice because it would face difficulties obtaining evidence from its own staff and its expert in time, due to lockdown.</a:t>
            </a:r>
          </a:p>
          <a:p>
            <a:pPr algn="l">
              <a:lnSpc>
                <a:spcPct val="120000"/>
              </a:lnSpc>
            </a:pPr>
            <a:r>
              <a:rPr lang="en-GB" sz="1600" dirty="0">
                <a:latin typeface="Arial" panose="020B0604020202020204" pitchFamily="34" charset="0"/>
                <a:cs typeface="Arial" panose="020B0604020202020204" pitchFamily="34" charset="0"/>
              </a:rPr>
              <a:t>Injunction refused – logistical issues not sufficient – records can be held electronically. However – decision was fact based – what if the staff were in hospital ? Want if adjudicator called a hearing or a site visit but the key witness was ill ? We await post-award enforcement arguments based on </a:t>
            </a:r>
            <a:r>
              <a:rPr lang="en-GB" sz="1600" dirty="0" err="1">
                <a:latin typeface="Arial" panose="020B0604020202020204" pitchFamily="34" charset="0"/>
                <a:cs typeface="Arial" panose="020B0604020202020204" pitchFamily="34" charset="0"/>
              </a:rPr>
              <a:t>Covid</a:t>
            </a:r>
            <a:r>
              <a:rPr lang="en-GB" sz="1600" dirty="0">
                <a:latin typeface="Arial" panose="020B0604020202020204" pitchFamily="34" charset="0"/>
                <a:cs typeface="Arial" panose="020B0604020202020204" pitchFamily="34" charset="0"/>
              </a:rPr>
              <a:t> 19 unfairness.</a:t>
            </a:r>
          </a:p>
          <a:p>
            <a:pPr algn="l">
              <a:lnSpc>
                <a:spcPct val="120000"/>
              </a:lnSpc>
            </a:pPr>
            <a:r>
              <a:rPr lang="en-GB"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20996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Disputes</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latin typeface="Arial" panose="020B0604020202020204" pitchFamily="34" charset="0"/>
                <a:cs typeface="Arial" panose="020B0604020202020204" pitchFamily="34" charset="0"/>
              </a:rPr>
              <a:t>Proving a claim</a:t>
            </a:r>
          </a:p>
          <a:p>
            <a:pPr algn="l">
              <a:lnSpc>
                <a:spcPct val="120000"/>
              </a:lnSpc>
            </a:pPr>
            <a:r>
              <a:rPr lang="en-GB" sz="1600" dirty="0">
                <a:latin typeface="Arial" panose="020B0604020202020204" pitchFamily="34" charset="0"/>
                <a:cs typeface="Arial" panose="020B0604020202020204" pitchFamily="34" charset="0"/>
              </a:rPr>
              <a:t>Records, records, records</a:t>
            </a:r>
          </a:p>
          <a:p>
            <a:pPr algn="l">
              <a:lnSpc>
                <a:spcPct val="120000"/>
              </a:lnSpc>
            </a:pPr>
            <a:r>
              <a:rPr lang="en-GB" sz="1600" dirty="0">
                <a:latin typeface="Arial" panose="020B0604020202020204" pitchFamily="34" charset="0"/>
                <a:cs typeface="Arial" panose="020B0604020202020204" pitchFamily="34" charset="0"/>
              </a:rPr>
              <a:t>Events – critical path – causation – notice procedures</a:t>
            </a:r>
          </a:p>
          <a:p>
            <a:pPr algn="l">
              <a:lnSpc>
                <a:spcPct val="120000"/>
              </a:lnSpc>
            </a:pPr>
            <a:r>
              <a:rPr lang="en-GB" sz="1600" dirty="0">
                <a:latin typeface="Arial" panose="020B0604020202020204" pitchFamily="34" charset="0"/>
                <a:cs typeface="Arial" panose="020B0604020202020204" pitchFamily="34" charset="0"/>
              </a:rPr>
              <a:t>JCT – retrospective analysis / NEC – prospective analysis</a:t>
            </a:r>
          </a:p>
          <a:p>
            <a:pPr algn="l">
              <a:lnSpc>
                <a:spcPct val="120000"/>
              </a:lnSpc>
            </a:pPr>
            <a:r>
              <a:rPr lang="en-GB" sz="1600" dirty="0">
                <a:latin typeface="Arial" panose="020B0604020202020204" pitchFamily="34" charset="0"/>
                <a:cs typeface="Arial" panose="020B0604020202020204" pitchFamily="34" charset="0"/>
              </a:rPr>
              <a:t>Concurrent delay – truly concurrent, of equal causative potency – (harsh) express contract clause is permitted to place risk on contractor</a:t>
            </a:r>
          </a:p>
          <a:p>
            <a:pPr algn="l">
              <a:lnSpc>
                <a:spcPct val="120000"/>
              </a:lnSpc>
            </a:pPr>
            <a:r>
              <a:rPr lang="en-GB"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834865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endParaRPr lang="en-GB" sz="1600" dirty="0">
              <a:latin typeface="Arial" panose="020B0604020202020204" pitchFamily="34" charset="0"/>
              <a:cs typeface="Arial" panose="020B0604020202020204" pitchFamily="34" charset="0"/>
            </a:endParaRPr>
          </a:p>
          <a:p>
            <a:pPr>
              <a:lnSpc>
                <a:spcPct val="120000"/>
              </a:lnSpc>
            </a:pPr>
            <a:r>
              <a:rPr lang="en-GB" sz="1600" b="1" dirty="0">
                <a:latin typeface="Arial" panose="020B0604020202020204" pitchFamily="34" charset="0"/>
                <a:cs typeface="Arial" panose="020B0604020202020204" pitchFamily="34" charset="0"/>
              </a:rPr>
              <a:t>Wright Hassall</a:t>
            </a:r>
          </a:p>
          <a:p>
            <a:pPr>
              <a:lnSpc>
                <a:spcPct val="120000"/>
              </a:lnSpc>
            </a:pPr>
            <a:r>
              <a:rPr lang="en-GB" sz="1600" b="1" dirty="0">
                <a:latin typeface="Arial" panose="020B0604020202020204" pitchFamily="34" charset="0"/>
                <a:cs typeface="Arial" panose="020B0604020202020204" pitchFamily="34" charset="0"/>
              </a:rPr>
              <a:t>April 2020</a:t>
            </a:r>
          </a:p>
          <a:p>
            <a:pPr algn="l">
              <a:lnSpc>
                <a:spcPct val="120000"/>
              </a:lnSpc>
            </a:pPr>
            <a:endParaRPr lang="en-GB" sz="1600" b="1" dirty="0">
              <a:latin typeface="Arial" panose="020B0604020202020204" pitchFamily="34" charset="0"/>
              <a:cs typeface="Arial" panose="020B0604020202020204" pitchFamily="34" charset="0"/>
            </a:endParaRPr>
          </a:p>
          <a:p>
            <a:pPr algn="l">
              <a:lnSpc>
                <a:spcPct val="120000"/>
              </a:lnSpc>
            </a:pPr>
            <a:r>
              <a:rPr lang="en-GB" sz="1000" dirty="0">
                <a:latin typeface="Arial" panose="020B0604020202020204" pitchFamily="34" charset="0"/>
                <a:cs typeface="Arial" panose="020B0604020202020204" pitchFamily="34" charset="0"/>
              </a:rPr>
              <a:t>Please note the information in this talk is generic legal training only and should not be used as a substitute for detailed legal advice on a specific issue.</a:t>
            </a:r>
          </a:p>
          <a:p>
            <a:pPr algn="l">
              <a:lnSpc>
                <a:spcPct val="120000"/>
              </a:lnSpc>
            </a:pPr>
            <a:r>
              <a:rPr lang="en-GB"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41913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8450" y="-20538"/>
            <a:ext cx="9944884" cy="2486221"/>
          </a:xfrm>
          <a:prstGeom prst="rect">
            <a:avLst/>
          </a:prstGeom>
          <a:noFill/>
          <a:extLst>
            <a:ext uri="{909E8E84-426E-40DD-AFC4-6F175D3DCCD1}">
              <a14:hiddenFill xmlns:a14="http://schemas.microsoft.com/office/drawing/2010/main">
                <a:solidFill>
                  <a:srgbClr val="FFFFFF"/>
                </a:solidFill>
              </a14:hiddenFill>
            </a:ext>
          </a:extLst>
        </p:spPr>
      </p:pic>
      <p:sp>
        <p:nvSpPr>
          <p:cNvPr id="302" name="Rectangle 301"/>
          <p:cNvSpPr/>
          <p:nvPr/>
        </p:nvSpPr>
        <p:spPr>
          <a:xfrm rot="21177016">
            <a:off x="-335608" y="2264404"/>
            <a:ext cx="9684568" cy="4025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sp>
        <p:nvSpPr>
          <p:cNvPr id="303" name="Rectangle 302"/>
          <p:cNvSpPr/>
          <p:nvPr/>
        </p:nvSpPr>
        <p:spPr>
          <a:xfrm rot="21184040">
            <a:off x="-311578" y="2358930"/>
            <a:ext cx="9684568" cy="801471"/>
          </a:xfrm>
          <a:prstGeom prst="rect">
            <a:avLst/>
          </a:prstGeom>
          <a:solidFill>
            <a:srgbClr val="4690A2"/>
          </a:solidFill>
          <a:ln>
            <a:solidFill>
              <a:srgbClr val="4690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sp>
        <p:nvSpPr>
          <p:cNvPr id="304" name="Isosceles Triangle 303"/>
          <p:cNvSpPr/>
          <p:nvPr/>
        </p:nvSpPr>
        <p:spPr>
          <a:xfrm rot="16569035">
            <a:off x="6194267" y="1063755"/>
            <a:ext cx="2011461" cy="4246354"/>
          </a:xfrm>
          <a:prstGeom prst="triangle">
            <a:avLst>
              <a:gd name="adj" fmla="val 446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sp>
        <p:nvSpPr>
          <p:cNvPr id="305" name="Rectangle 304"/>
          <p:cNvSpPr/>
          <p:nvPr/>
        </p:nvSpPr>
        <p:spPr>
          <a:xfrm rot="651899">
            <a:off x="-694832" y="2790070"/>
            <a:ext cx="10084087" cy="5353131"/>
          </a:xfrm>
          <a:prstGeom prst="rect">
            <a:avLst/>
          </a:prstGeom>
          <a:solidFill>
            <a:srgbClr val="3E3E3E"/>
          </a:solidFill>
          <a:ln>
            <a:solidFill>
              <a:srgbClr val="3E3E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sz="1800" dirty="0">
              <a:solidFill>
                <a:prstClr val="white"/>
              </a:solidFill>
            </a:endParaRPr>
          </a:p>
        </p:txBody>
      </p:sp>
      <p:grpSp>
        <p:nvGrpSpPr>
          <p:cNvPr id="310" name="Group 309"/>
          <p:cNvGrpSpPr/>
          <p:nvPr/>
        </p:nvGrpSpPr>
        <p:grpSpPr>
          <a:xfrm>
            <a:off x="-56552" y="3857206"/>
            <a:ext cx="9200553" cy="1345051"/>
            <a:chOff x="-56552" y="3857206"/>
            <a:chExt cx="9200553" cy="1345051"/>
          </a:xfrm>
        </p:grpSpPr>
        <p:grpSp>
          <p:nvGrpSpPr>
            <p:cNvPr id="311" name="Group 310"/>
            <p:cNvGrpSpPr/>
            <p:nvPr/>
          </p:nvGrpSpPr>
          <p:grpSpPr>
            <a:xfrm>
              <a:off x="-56552" y="3857206"/>
              <a:ext cx="9200553" cy="1310632"/>
              <a:chOff x="-56552" y="5142942"/>
              <a:chExt cx="9200553" cy="1747509"/>
            </a:xfrm>
          </p:grpSpPr>
          <p:sp>
            <p:nvSpPr>
              <p:cNvPr id="315" name="Right Triangle 314"/>
              <p:cNvSpPr/>
              <p:nvPr/>
            </p:nvSpPr>
            <p:spPr>
              <a:xfrm rot="16200000">
                <a:off x="5385629" y="3119260"/>
                <a:ext cx="1668393" cy="5848350"/>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Arial" panose="020B0604020202020204" pitchFamily="34" charset="0"/>
                  <a:cs typeface="Arial" panose="020B0604020202020204" pitchFamily="34" charset="0"/>
                </a:endParaRPr>
              </a:p>
            </p:txBody>
          </p:sp>
          <p:sp>
            <p:nvSpPr>
              <p:cNvPr id="314" name="Right Triangle 313"/>
              <p:cNvSpPr/>
              <p:nvPr/>
            </p:nvSpPr>
            <p:spPr>
              <a:xfrm rot="5400000" flipH="1">
                <a:off x="2210235" y="2876155"/>
                <a:ext cx="1747509" cy="6281083"/>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Arial" panose="020B0604020202020204" pitchFamily="34" charset="0"/>
                  <a:cs typeface="Arial" panose="020B0604020202020204" pitchFamily="34" charset="0"/>
                </a:endParaRPr>
              </a:p>
            </p:txBody>
          </p:sp>
          <p:sp>
            <p:nvSpPr>
              <p:cNvPr id="316" name="Right Triangle 315"/>
              <p:cNvSpPr/>
              <p:nvPr/>
            </p:nvSpPr>
            <p:spPr>
              <a:xfrm rot="5400000" flipH="1">
                <a:off x="2145454" y="3189986"/>
                <a:ext cx="1552574" cy="5848350"/>
              </a:xfrm>
              <a:prstGeom prst="r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Arial" panose="020B0604020202020204" pitchFamily="34" charset="0"/>
                  <a:cs typeface="Arial" panose="020B0604020202020204" pitchFamily="34" charset="0"/>
                </a:endParaRPr>
              </a:p>
            </p:txBody>
          </p:sp>
        </p:grpSp>
        <p:pic>
          <p:nvPicPr>
            <p:cNvPr id="312" name="Picture 3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5206" y="4173847"/>
              <a:ext cx="1543050" cy="1028410"/>
            </a:xfrm>
            <a:prstGeom prst="rect">
              <a:avLst/>
            </a:prstGeom>
          </p:spPr>
        </p:pic>
      </p:grpSp>
    </p:spTree>
    <p:extLst>
      <p:ext uri="{BB962C8B-B14F-4D97-AF65-F5344CB8AC3E}">
        <p14:creationId xmlns:p14="http://schemas.microsoft.com/office/powerpoint/2010/main" val="3187196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 </a:t>
            </a:r>
            <a:r>
              <a:rPr lang="en-GB" sz="3000" b="1" dirty="0">
                <a:latin typeface="Arial" panose="020B0604020202020204" pitchFamily="34" charset="0"/>
                <a:cs typeface="Arial" panose="020B0604020202020204" pitchFamily="34" charset="0"/>
              </a:rPr>
              <a:t>I</a:t>
            </a:r>
            <a:r>
              <a:rPr lang="en-GB" sz="2700" b="1" dirty="0">
                <a:solidFill>
                  <a:srgbClr val="3E3E3E"/>
                </a:solidFill>
                <a:latin typeface="Arial" panose="020B0604020202020204" pitchFamily="34" charset="0"/>
                <a:cs typeface="Arial" panose="020B0604020202020204" pitchFamily="34" charset="0"/>
              </a:rPr>
              <a:t>mportant issues</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2000" dirty="0">
                <a:solidFill>
                  <a:srgbClr val="3E3E3E"/>
                </a:solidFill>
                <a:latin typeface="Arial" panose="020B0604020202020204" pitchFamily="34" charset="0"/>
                <a:cs typeface="Arial" panose="020B0604020202020204" pitchFamily="34" charset="0"/>
              </a:rPr>
              <a:t>Business continuity</a:t>
            </a:r>
          </a:p>
          <a:p>
            <a:pPr algn="l">
              <a:lnSpc>
                <a:spcPct val="120000"/>
              </a:lnSpc>
            </a:pPr>
            <a:r>
              <a:rPr lang="en-GB" sz="2000" dirty="0">
                <a:solidFill>
                  <a:srgbClr val="3E3E3E"/>
                </a:solidFill>
                <a:latin typeface="Arial" panose="020B0604020202020204" pitchFamily="34" charset="0"/>
                <a:cs typeface="Arial" panose="020B0604020202020204" pitchFamily="34" charset="0"/>
              </a:rPr>
              <a:t>Payment</a:t>
            </a:r>
          </a:p>
          <a:p>
            <a:pPr algn="l">
              <a:lnSpc>
                <a:spcPct val="120000"/>
              </a:lnSpc>
            </a:pPr>
            <a:r>
              <a:rPr lang="en-GB" sz="2000" dirty="0">
                <a:solidFill>
                  <a:srgbClr val="3E3E3E"/>
                </a:solidFill>
                <a:latin typeface="Arial" panose="020B0604020202020204" pitchFamily="34" charset="0"/>
                <a:cs typeface="Arial" panose="020B0604020202020204" pitchFamily="34" charset="0"/>
              </a:rPr>
              <a:t>Extensions of Time</a:t>
            </a:r>
          </a:p>
          <a:p>
            <a:pPr algn="l">
              <a:lnSpc>
                <a:spcPct val="120000"/>
              </a:lnSpc>
            </a:pPr>
            <a:r>
              <a:rPr lang="en-GB" sz="2000" dirty="0">
                <a:solidFill>
                  <a:srgbClr val="3E3E3E"/>
                </a:solidFill>
                <a:latin typeface="Arial" panose="020B0604020202020204" pitchFamily="34" charset="0"/>
                <a:cs typeface="Arial" panose="020B0604020202020204" pitchFamily="34" charset="0"/>
              </a:rPr>
              <a:t>Loss and expense</a:t>
            </a:r>
          </a:p>
          <a:p>
            <a:pPr algn="l">
              <a:lnSpc>
                <a:spcPct val="120000"/>
              </a:lnSpc>
            </a:pPr>
            <a:r>
              <a:rPr lang="en-GB" sz="2000" dirty="0">
                <a:solidFill>
                  <a:srgbClr val="3E3E3E"/>
                </a:solidFill>
                <a:latin typeface="Arial" panose="020B0604020202020204" pitchFamily="34" charset="0"/>
                <a:cs typeface="Arial" panose="020B0604020202020204" pitchFamily="34" charset="0"/>
              </a:rPr>
              <a:t>Health and safety</a:t>
            </a:r>
          </a:p>
          <a:p>
            <a:pPr algn="l">
              <a:lnSpc>
                <a:spcPct val="120000"/>
              </a:lnSpc>
            </a:pPr>
            <a:r>
              <a:rPr lang="en-GB" sz="2000" dirty="0">
                <a:solidFill>
                  <a:srgbClr val="3E3E3E"/>
                </a:solidFill>
                <a:latin typeface="Arial" panose="020B0604020202020204" pitchFamily="34" charset="0"/>
                <a:cs typeface="Arial" panose="020B0604020202020204" pitchFamily="34" charset="0"/>
              </a:rPr>
              <a:t>Availability of goods and materials</a:t>
            </a:r>
          </a:p>
          <a:p>
            <a:pPr algn="l">
              <a:lnSpc>
                <a:spcPct val="120000"/>
              </a:lnSpc>
            </a:pPr>
            <a:r>
              <a:rPr lang="en-GB" sz="2000" dirty="0">
                <a:solidFill>
                  <a:srgbClr val="3E3E3E"/>
                </a:solidFill>
                <a:latin typeface="Arial" panose="020B0604020202020204" pitchFamily="34" charset="0"/>
                <a:cs typeface="Arial" panose="020B0604020202020204" pitchFamily="34" charset="0"/>
              </a:rPr>
              <a:t>Availability of consultancy team</a:t>
            </a:r>
          </a:p>
          <a:p>
            <a:pPr algn="l">
              <a:lnSpc>
                <a:spcPct val="120000"/>
              </a:lnSpc>
            </a:pPr>
            <a:r>
              <a:rPr lang="en-GB" sz="2000" dirty="0">
                <a:solidFill>
                  <a:srgbClr val="3E3E3E"/>
                </a:solidFill>
                <a:latin typeface="Arial" panose="020B0604020202020204" pitchFamily="34" charset="0"/>
                <a:cs typeface="Arial" panose="020B0604020202020204" pitchFamily="34" charset="0"/>
              </a:rPr>
              <a:t>Avoiding or managing disputes</a:t>
            </a:r>
          </a:p>
          <a:p>
            <a:pPr algn="l">
              <a:lnSpc>
                <a:spcPct val="120000"/>
              </a:lnSpc>
            </a:pPr>
            <a:r>
              <a:rPr lang="en-GB" sz="2000" dirty="0">
                <a:solidFill>
                  <a:srgbClr val="3E3E3E"/>
                </a:solidFill>
                <a:latin typeface="Arial" panose="020B0604020202020204" pitchFamily="34" charset="0"/>
                <a:cs typeface="Arial" panose="020B0604020202020204" pitchFamily="34" charset="0"/>
              </a:rPr>
              <a:t>What does the contract say? </a:t>
            </a:r>
            <a:endParaRPr lang="en-GB" sz="2000" dirty="0">
              <a:solidFill>
                <a:schemeClr val="bg1"/>
              </a:solidFill>
              <a:latin typeface="Arial" panose="020B0604020202020204" pitchFamily="34" charset="0"/>
              <a:cs typeface="Arial" panose="020B0604020202020204" pitchFamily="34" charset="0"/>
            </a:endParaRPr>
          </a:p>
          <a:p>
            <a:pPr algn="l">
              <a:lnSpc>
                <a:spcPct val="120000"/>
              </a:lnSpc>
            </a:pPr>
            <a:endParaRPr lang="en-GB" sz="1600" b="1" dirty="0">
              <a:solidFill>
                <a:srgbClr val="4690A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392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JCT Design and Build 2016 (unamended)</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Extensions of time</a:t>
            </a:r>
            <a:endParaRPr lang="en-GB" sz="1600" b="1" dirty="0">
              <a:solidFill>
                <a:srgbClr val="4690A2"/>
              </a:solidFill>
              <a:latin typeface="Arial" panose="020B0604020202020204" pitchFamily="34" charset="0"/>
              <a:cs typeface="Arial" panose="020B0604020202020204" pitchFamily="34" charset="0"/>
            </a:endParaRPr>
          </a:p>
          <a:p>
            <a:pPr algn="l">
              <a:lnSpc>
                <a:spcPct val="120000"/>
              </a:lnSpc>
            </a:pPr>
            <a:r>
              <a:rPr lang="en-GB" sz="1600" dirty="0">
                <a:solidFill>
                  <a:srgbClr val="3E3E3E"/>
                </a:solidFill>
                <a:latin typeface="Arial" panose="020B0604020202020204" pitchFamily="34" charset="0"/>
                <a:cs typeface="Arial" panose="020B0604020202020204" pitchFamily="34" charset="0"/>
              </a:rPr>
              <a:t>Give notice whenever it becomes reasonably apparent that progress will be delayed, setting out material circumstances and causes, identify the Relevant Event.</a:t>
            </a:r>
          </a:p>
          <a:p>
            <a:pPr algn="l">
              <a:lnSpc>
                <a:spcPct val="120000"/>
              </a:lnSpc>
            </a:pPr>
            <a:r>
              <a:rPr lang="en-GB" sz="1600" dirty="0">
                <a:solidFill>
                  <a:srgbClr val="3E3E3E"/>
                </a:solidFill>
                <a:latin typeface="Arial" panose="020B0604020202020204" pitchFamily="34" charset="0"/>
                <a:cs typeface="Arial" panose="020B0604020202020204" pitchFamily="34" charset="0"/>
              </a:rPr>
              <a:t>As soon as possible thereafter give more detail on expected effects – if estimated, keep updating the information - show cause and effect, keep records.</a:t>
            </a:r>
          </a:p>
          <a:p>
            <a:pPr algn="l">
              <a:lnSpc>
                <a:spcPct val="120000"/>
              </a:lnSpc>
            </a:pPr>
            <a:r>
              <a:rPr lang="en-GB" sz="1600" dirty="0">
                <a:solidFill>
                  <a:srgbClr val="3E3E3E"/>
                </a:solidFill>
                <a:latin typeface="Arial" panose="020B0604020202020204" pitchFamily="34" charset="0"/>
                <a:cs typeface="Arial" panose="020B0604020202020204" pitchFamily="34" charset="0"/>
              </a:rPr>
              <a:t>Fair and reasonable extension decision in 12 weeks or prior to PC.</a:t>
            </a:r>
          </a:p>
          <a:p>
            <a:pPr algn="l">
              <a:lnSpc>
                <a:spcPct val="120000"/>
              </a:lnSpc>
            </a:pPr>
            <a:r>
              <a:rPr lang="en-GB" sz="1600" dirty="0">
                <a:solidFill>
                  <a:srgbClr val="3E3E3E"/>
                </a:solidFill>
                <a:latin typeface="Arial" panose="020B0604020202020204" pitchFamily="34" charset="0"/>
                <a:cs typeface="Arial" panose="020B0604020202020204" pitchFamily="34" charset="0"/>
              </a:rPr>
              <a:t>After PC – employer 12 week review of </a:t>
            </a:r>
            <a:r>
              <a:rPr lang="en-GB" sz="1600" dirty="0" err="1">
                <a:solidFill>
                  <a:srgbClr val="3E3E3E"/>
                </a:solidFill>
                <a:latin typeface="Arial" panose="020B0604020202020204" pitchFamily="34" charset="0"/>
                <a:cs typeface="Arial" panose="020B0604020202020204" pitchFamily="34" charset="0"/>
              </a:rPr>
              <a:t>EoTs</a:t>
            </a:r>
            <a:r>
              <a:rPr lang="en-GB" sz="1600" dirty="0">
                <a:solidFill>
                  <a:srgbClr val="3E3E3E"/>
                </a:solidFill>
                <a:latin typeface="Arial" panose="020B0604020202020204" pitchFamily="34" charset="0"/>
                <a:cs typeface="Arial" panose="020B0604020202020204" pitchFamily="34" charset="0"/>
              </a:rPr>
              <a:t>.</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Contractor must constantly use best endeavours to mitigate.</a:t>
            </a:r>
          </a:p>
          <a:p>
            <a:pPr algn="l">
              <a:lnSpc>
                <a:spcPct val="120000"/>
              </a:lnSpc>
            </a:pPr>
            <a:endParaRPr lang="en-GB" sz="1600" dirty="0">
              <a:solidFill>
                <a:srgbClr val="3E3E3E"/>
              </a:solidFill>
              <a:latin typeface="Arial" panose="020B0604020202020204" pitchFamily="34" charset="0"/>
              <a:cs typeface="Arial" panose="020B0604020202020204" pitchFamily="34" charset="0"/>
            </a:endParaRPr>
          </a:p>
          <a:p>
            <a:pPr algn="l">
              <a:lnSpc>
                <a:spcPct val="120000"/>
              </a:lnSpc>
            </a:pPr>
            <a:endParaRPr lang="en-GB" sz="1600" dirty="0">
              <a:solidFill>
                <a:srgbClr val="3E3E3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0886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JCT DB16</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Relevant Events:</a:t>
            </a:r>
          </a:p>
          <a:p>
            <a:pPr algn="l">
              <a:lnSpc>
                <a:spcPct val="120000"/>
              </a:lnSpc>
            </a:pPr>
            <a:r>
              <a:rPr lang="en-GB" sz="1600" dirty="0">
                <a:solidFill>
                  <a:srgbClr val="3E3E3E"/>
                </a:solidFill>
                <a:latin typeface="Arial" panose="020B0604020202020204" pitchFamily="34" charset="0"/>
                <a:cs typeface="Arial" panose="020B0604020202020204" pitchFamily="34" charset="0"/>
              </a:rPr>
              <a:t>Changes</a:t>
            </a:r>
          </a:p>
          <a:p>
            <a:pPr algn="l">
              <a:lnSpc>
                <a:spcPct val="120000"/>
              </a:lnSpc>
            </a:pPr>
            <a:r>
              <a:rPr lang="en-GB" sz="1600" dirty="0">
                <a:solidFill>
                  <a:srgbClr val="3E3E3E"/>
                </a:solidFill>
                <a:latin typeface="Arial" panose="020B0604020202020204" pitchFamily="34" charset="0"/>
                <a:cs typeface="Arial" panose="020B0604020202020204" pitchFamily="34" charset="0"/>
              </a:rPr>
              <a:t>Employer impediment</a:t>
            </a:r>
          </a:p>
          <a:p>
            <a:pPr algn="l">
              <a:lnSpc>
                <a:spcPct val="120000"/>
              </a:lnSpc>
            </a:pPr>
            <a:r>
              <a:rPr lang="en-GB" sz="1600" dirty="0">
                <a:solidFill>
                  <a:srgbClr val="3E3E3E"/>
                </a:solidFill>
                <a:latin typeface="Arial" panose="020B0604020202020204" pitchFamily="34" charset="0"/>
                <a:cs typeface="Arial" panose="020B0604020202020204" pitchFamily="34" charset="0"/>
              </a:rPr>
              <a:t>Change in law</a:t>
            </a:r>
          </a:p>
          <a:p>
            <a:pPr algn="l">
              <a:lnSpc>
                <a:spcPct val="120000"/>
              </a:lnSpc>
            </a:pPr>
            <a:r>
              <a:rPr lang="en-GB" sz="1600" dirty="0">
                <a:solidFill>
                  <a:srgbClr val="3E3E3E"/>
                </a:solidFill>
                <a:latin typeface="Arial" panose="020B0604020202020204" pitchFamily="34" charset="0"/>
                <a:cs typeface="Arial" panose="020B0604020202020204" pitchFamily="34" charset="0"/>
              </a:rPr>
              <a:t>Force majeure</a:t>
            </a:r>
          </a:p>
          <a:p>
            <a:pPr algn="l">
              <a:lnSpc>
                <a:spcPct val="120000"/>
              </a:lnSpc>
            </a:pPr>
            <a:r>
              <a:rPr lang="en-GB" sz="1600" dirty="0">
                <a:solidFill>
                  <a:srgbClr val="3E3E3E"/>
                </a:solidFill>
                <a:latin typeface="Arial" panose="020B0604020202020204" pitchFamily="34" charset="0"/>
                <a:cs typeface="Arial" panose="020B0604020202020204" pitchFamily="34" charset="0"/>
              </a:rPr>
              <a:t>Instruction to postpone</a:t>
            </a:r>
          </a:p>
          <a:p>
            <a:pPr algn="l">
              <a:lnSpc>
                <a:spcPct val="120000"/>
              </a:lnSpc>
            </a:pPr>
            <a:r>
              <a:rPr lang="en-GB" sz="1600" dirty="0">
                <a:solidFill>
                  <a:srgbClr val="3E3E3E"/>
                </a:solidFill>
                <a:latin typeface="Arial" panose="020B0604020202020204" pitchFamily="34" charset="0"/>
                <a:cs typeface="Arial" panose="020B0604020202020204" pitchFamily="34" charset="0"/>
              </a:rPr>
              <a:t>Deferred site possession</a:t>
            </a:r>
          </a:p>
          <a:p>
            <a:pPr algn="l">
              <a:lnSpc>
                <a:spcPct val="120000"/>
              </a:lnSpc>
            </a:pPr>
            <a:r>
              <a:rPr lang="en-GB" sz="1600" dirty="0">
                <a:solidFill>
                  <a:srgbClr val="3E3E3E"/>
                </a:solidFill>
                <a:latin typeface="Arial" panose="020B0604020202020204" pitchFamily="34" charset="0"/>
                <a:cs typeface="Arial" panose="020B0604020202020204" pitchFamily="34" charset="0"/>
              </a:rPr>
              <a:t>Suspension for non payment</a:t>
            </a:r>
            <a:endParaRPr lang="en-GB" sz="1600" dirty="0">
              <a:solidFill>
                <a:schemeClr val="bg1"/>
              </a:solidFill>
              <a:latin typeface="Arial" panose="020B0604020202020204" pitchFamily="34" charset="0"/>
              <a:cs typeface="Arial" panose="020B0604020202020204" pitchFamily="34" charset="0"/>
            </a:endParaRPr>
          </a:p>
          <a:p>
            <a:pPr algn="l">
              <a:lnSpc>
                <a:spcPct val="120000"/>
              </a:lnSpc>
            </a:pPr>
            <a:r>
              <a:rPr lang="en-GB" sz="1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43740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JCTDB16</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Loss and Expense</a:t>
            </a:r>
          </a:p>
          <a:p>
            <a:pPr algn="l">
              <a:lnSpc>
                <a:spcPct val="120000"/>
              </a:lnSpc>
            </a:pPr>
            <a:r>
              <a:rPr lang="en-GB" sz="1600" dirty="0">
                <a:solidFill>
                  <a:srgbClr val="3E3E3E"/>
                </a:solidFill>
                <a:latin typeface="Arial" panose="020B0604020202020204" pitchFamily="34" charset="0"/>
                <a:cs typeface="Arial" panose="020B0604020202020204" pitchFamily="34" charset="0"/>
              </a:rPr>
              <a:t>Must notify as soon as likely loss and expense becomes reasonably apparent</a:t>
            </a:r>
          </a:p>
          <a:p>
            <a:pPr algn="l">
              <a:lnSpc>
                <a:spcPct val="120000"/>
              </a:lnSpc>
            </a:pPr>
            <a:r>
              <a:rPr lang="en-GB" sz="1600" dirty="0">
                <a:solidFill>
                  <a:srgbClr val="3E3E3E"/>
                </a:solidFill>
                <a:latin typeface="Arial" panose="020B0604020202020204" pitchFamily="34" charset="0"/>
                <a:cs typeface="Arial" panose="020B0604020202020204" pitchFamily="34" charset="0"/>
              </a:rPr>
              <a:t>As soon as reasonably practicable submit initial assessment of loss incurred and any likely further amount with reasonable supporting information.</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Contractor must update that information at monthly intervals – Employer must reply to each update within 14 days, notifying assessment</a:t>
            </a:r>
            <a:endParaRPr lang="en-GB" sz="1600" b="1" dirty="0">
              <a:solidFill>
                <a:srgbClr val="4690A2"/>
              </a:solidFill>
              <a:latin typeface="Arial" panose="020B0604020202020204" pitchFamily="34" charset="0"/>
              <a:cs typeface="Arial" panose="020B0604020202020204" pitchFamily="34" charset="0"/>
            </a:endParaRPr>
          </a:p>
          <a:p>
            <a:pPr algn="l">
              <a:lnSpc>
                <a:spcPct val="120000"/>
              </a:lnSpc>
            </a:pPr>
            <a:r>
              <a:rPr lang="en-GB" sz="1600" dirty="0">
                <a:solidFill>
                  <a:srgbClr val="3E3E3E"/>
                </a:solidFill>
                <a:latin typeface="Arial" panose="020B0604020202020204" pitchFamily="34" charset="0"/>
                <a:cs typeface="Arial" panose="020B0604020202020204" pitchFamily="34" charset="0"/>
              </a:rPr>
              <a:t>Condition Precedent ?</a:t>
            </a:r>
            <a:endParaRPr lang="en-GB"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29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JCTDB16</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Relevant Matters:</a:t>
            </a:r>
          </a:p>
          <a:p>
            <a:pPr algn="l">
              <a:lnSpc>
                <a:spcPct val="120000"/>
              </a:lnSpc>
            </a:pPr>
            <a:r>
              <a:rPr lang="en-GB" sz="1600" dirty="0">
                <a:solidFill>
                  <a:srgbClr val="3E3E3E"/>
                </a:solidFill>
                <a:latin typeface="Arial" panose="020B0604020202020204" pitchFamily="34" charset="0"/>
                <a:cs typeface="Arial" panose="020B0604020202020204" pitchFamily="34" charset="0"/>
              </a:rPr>
              <a:t>Changes</a:t>
            </a:r>
          </a:p>
          <a:p>
            <a:pPr algn="l">
              <a:lnSpc>
                <a:spcPct val="120000"/>
              </a:lnSpc>
            </a:pPr>
            <a:r>
              <a:rPr lang="en-GB" sz="1600" dirty="0">
                <a:solidFill>
                  <a:srgbClr val="3E3E3E"/>
                </a:solidFill>
                <a:latin typeface="Arial" panose="020B0604020202020204" pitchFamily="34" charset="0"/>
                <a:cs typeface="Arial" panose="020B0604020202020204" pitchFamily="34" charset="0"/>
              </a:rPr>
              <a:t>Instruction to postpone works</a:t>
            </a:r>
          </a:p>
          <a:p>
            <a:pPr algn="l">
              <a:lnSpc>
                <a:spcPct val="120000"/>
              </a:lnSpc>
            </a:pPr>
            <a:r>
              <a:rPr lang="en-GB" sz="1600" dirty="0">
                <a:solidFill>
                  <a:srgbClr val="3E3E3E"/>
                </a:solidFill>
                <a:latin typeface="Arial" panose="020B0604020202020204" pitchFamily="34" charset="0"/>
                <a:cs typeface="Arial" panose="020B0604020202020204" pitchFamily="34" charset="0"/>
              </a:rPr>
              <a:t>Employer Impediment</a:t>
            </a:r>
            <a:endParaRPr lang="en-GB" sz="1600" b="1" dirty="0">
              <a:solidFill>
                <a:srgbClr val="4690A2"/>
              </a:solidFill>
              <a:latin typeface="Arial" panose="020B0604020202020204" pitchFamily="34" charset="0"/>
              <a:cs typeface="Arial" panose="020B0604020202020204" pitchFamily="34" charset="0"/>
            </a:endParaRPr>
          </a:p>
          <a:p>
            <a:pPr algn="l">
              <a:lnSpc>
                <a:spcPct val="120000"/>
              </a:lnSpc>
            </a:pPr>
            <a:r>
              <a:rPr lang="en-GB" sz="1600" b="1" dirty="0">
                <a:solidFill>
                  <a:srgbClr val="4690A2"/>
                </a:solidFill>
                <a:latin typeface="Arial" panose="020B0604020202020204" pitchFamily="34" charset="0"/>
                <a:cs typeface="Arial" panose="020B0604020202020204" pitchFamily="34" charset="0"/>
              </a:rPr>
              <a:t>Changes</a:t>
            </a:r>
          </a:p>
          <a:p>
            <a:pPr algn="l">
              <a:lnSpc>
                <a:spcPct val="120000"/>
              </a:lnSpc>
            </a:pPr>
            <a:r>
              <a:rPr lang="en-GB" sz="1600" dirty="0">
                <a:latin typeface="Arial" panose="020B0604020202020204" pitchFamily="34" charset="0"/>
                <a:cs typeface="Arial" panose="020B0604020202020204" pitchFamily="34" charset="0"/>
              </a:rPr>
              <a:t>Addition, omission, substitution, alteration of type or standard of materials.</a:t>
            </a:r>
          </a:p>
          <a:p>
            <a:pPr algn="l">
              <a:lnSpc>
                <a:spcPct val="120000"/>
              </a:lnSpc>
            </a:pPr>
            <a:r>
              <a:rPr lang="en-GB" sz="1600" dirty="0">
                <a:latin typeface="Arial" panose="020B0604020202020204" pitchFamily="34" charset="0"/>
                <a:cs typeface="Arial" panose="020B0604020202020204" pitchFamily="34" charset="0"/>
              </a:rPr>
              <a:t>Imposition by Employer of limitations of site access, working hours,</a:t>
            </a:r>
          </a:p>
          <a:p>
            <a:pPr algn="l">
              <a:lnSpc>
                <a:spcPct val="120000"/>
              </a:lnSpc>
            </a:pPr>
            <a:r>
              <a:rPr lang="en-GB" sz="1600" dirty="0">
                <a:latin typeface="Arial" panose="020B0604020202020204" pitchFamily="34" charset="0"/>
                <a:cs typeface="Arial" panose="020B0604020202020204" pitchFamily="34" charset="0"/>
              </a:rPr>
              <a:t>space to work, order of work</a:t>
            </a:r>
            <a:r>
              <a:rPr lang="en-GB" sz="1600" b="1" dirty="0">
                <a:solidFill>
                  <a:srgbClr val="4690A2"/>
                </a:solidFill>
                <a:latin typeface="Arial" panose="020B0604020202020204" pitchFamily="34" charset="0"/>
                <a:cs typeface="Arial" panose="020B0604020202020204" pitchFamily="34" charset="0"/>
              </a:rPr>
              <a:t>, </a:t>
            </a:r>
            <a:r>
              <a:rPr lang="en-GB" sz="1600" b="1" i="1" u="sng" dirty="0">
                <a:solidFill>
                  <a:srgbClr val="4690A2"/>
                </a:solidFill>
                <a:latin typeface="Arial" panose="020B0604020202020204" pitchFamily="34" charset="0"/>
                <a:cs typeface="Arial" panose="020B0604020202020204" pitchFamily="34" charset="0"/>
              </a:rPr>
              <a:t>substantial change in conditions.</a:t>
            </a:r>
            <a:endParaRPr lang="en-GB" sz="1600" i="1" u="sng" dirty="0">
              <a:solidFill>
                <a:srgbClr val="3E3E3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2160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JCTDB16</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Change in Law:</a:t>
            </a:r>
          </a:p>
          <a:p>
            <a:pPr algn="l">
              <a:lnSpc>
                <a:spcPct val="120000"/>
              </a:lnSpc>
            </a:pPr>
            <a:r>
              <a:rPr lang="en-GB" sz="1600" dirty="0">
                <a:solidFill>
                  <a:srgbClr val="3E3E3E"/>
                </a:solidFill>
                <a:latin typeface="Arial" panose="020B0604020202020204" pitchFamily="34" charset="0"/>
                <a:cs typeface="Arial" panose="020B0604020202020204" pitchFamily="34" charset="0"/>
              </a:rPr>
              <a:t>Change in Statutory Requirements after the Base Date that necessitates an alteration or modification to the Works = Change (time and money)</a:t>
            </a:r>
          </a:p>
          <a:p>
            <a:pPr algn="l">
              <a:lnSpc>
                <a:spcPct val="120000"/>
              </a:lnSpc>
            </a:pPr>
            <a:r>
              <a:rPr lang="en-GB" sz="1600" dirty="0">
                <a:solidFill>
                  <a:srgbClr val="3E3E3E"/>
                </a:solidFill>
                <a:latin typeface="Arial" panose="020B0604020202020204" pitchFamily="34" charset="0"/>
                <a:cs typeface="Arial" panose="020B0604020202020204" pitchFamily="34" charset="0"/>
              </a:rPr>
              <a:t>Exercise by Government after Base Date of any statutory power that affects the execution of the Works = Relevant Event (time only)</a:t>
            </a:r>
          </a:p>
          <a:p>
            <a:pPr algn="l">
              <a:lnSpc>
                <a:spcPct val="120000"/>
              </a:lnSpc>
            </a:pPr>
            <a:r>
              <a:rPr lang="en-GB" sz="1600" dirty="0">
                <a:solidFill>
                  <a:srgbClr val="3E3E3E"/>
                </a:solidFill>
                <a:latin typeface="Arial" panose="020B0604020202020204" pitchFamily="34" charset="0"/>
                <a:cs typeface="Arial" panose="020B0604020202020204" pitchFamily="34" charset="0"/>
              </a:rPr>
              <a:t>Change in goods (“so far as procurable”)</a:t>
            </a:r>
          </a:p>
          <a:p>
            <a:pPr algn="l">
              <a:lnSpc>
                <a:spcPct val="120000"/>
              </a:lnSpc>
            </a:pPr>
            <a:r>
              <a:rPr lang="en-GB" sz="1600" dirty="0">
                <a:solidFill>
                  <a:srgbClr val="3E3E3E"/>
                </a:solidFill>
                <a:latin typeface="Arial" panose="020B0604020202020204" pitchFamily="34" charset="0"/>
                <a:cs typeface="Arial" panose="020B0604020202020204" pitchFamily="34" charset="0"/>
              </a:rPr>
              <a:t>CDM Regulations 2015</a:t>
            </a:r>
          </a:p>
          <a:p>
            <a:pPr algn="l">
              <a:lnSpc>
                <a:spcPct val="120000"/>
              </a:lnSpc>
            </a:pPr>
            <a:r>
              <a:rPr lang="en-GB" sz="1600" dirty="0">
                <a:solidFill>
                  <a:srgbClr val="3E3E3E"/>
                </a:solidFill>
                <a:latin typeface="Arial" panose="020B0604020202020204" pitchFamily="34" charset="0"/>
                <a:cs typeface="Arial" panose="020B0604020202020204" pitchFamily="34" charset="0"/>
              </a:rPr>
              <a:t>Client has to make arrangements to protect health and safety as far as reasonably possible.</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Contractor as PD or PC can issue a notice of reasonable objection to Changes on health and safety grounds.</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Coronavirus Regulations / CLC SOP v3</a:t>
            </a:r>
          </a:p>
          <a:p>
            <a:pPr algn="l">
              <a:lnSpc>
                <a:spcPct val="120000"/>
              </a:lnSpc>
            </a:pPr>
            <a:r>
              <a:rPr lang="en-GB" sz="1600" dirty="0">
                <a:solidFill>
                  <a:srgbClr val="3E3E3E"/>
                </a:solidFill>
                <a:latin typeface="Arial" panose="020B0604020202020204" pitchFamily="34" charset="0"/>
                <a:cs typeface="Arial" panose="020B0604020202020204" pitchFamily="34" charset="0"/>
              </a:rPr>
              <a:t>Avoid working closer than 2m where possible but if not possible, take steps to protect workforce</a:t>
            </a:r>
            <a:endParaRPr lang="en-GB" sz="1600" dirty="0">
              <a:solidFill>
                <a:schemeClr val="bg1"/>
              </a:solidFill>
              <a:latin typeface="Arial" panose="020B0604020202020204" pitchFamily="34" charset="0"/>
              <a:cs typeface="Arial" panose="020B0604020202020204" pitchFamily="34" charset="0"/>
            </a:endParaRPr>
          </a:p>
          <a:p>
            <a:pPr algn="l">
              <a:lnSpc>
                <a:spcPct val="120000"/>
              </a:lnSpc>
            </a:pPr>
            <a:r>
              <a:rPr lang="en-GB" sz="1600" b="1" dirty="0">
                <a:solidFill>
                  <a:schemeClr val="bg1"/>
                </a:solidFill>
                <a:latin typeface="Arial" panose="020B0604020202020204" pitchFamily="34" charset="0"/>
                <a:cs typeface="Arial" panose="020B0604020202020204" pitchFamily="34" charset="0"/>
              </a:rPr>
              <a:t>Coro</a:t>
            </a:r>
            <a:endParaRPr lang="en-GB" sz="1600" b="1" dirty="0">
              <a:solidFill>
                <a:srgbClr val="4690A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4683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JCTDB16</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Payment</a:t>
            </a:r>
          </a:p>
          <a:p>
            <a:pPr algn="l">
              <a:lnSpc>
                <a:spcPct val="120000"/>
              </a:lnSpc>
            </a:pPr>
            <a:r>
              <a:rPr lang="en-GB" sz="1600" dirty="0">
                <a:solidFill>
                  <a:srgbClr val="3E3E3E"/>
                </a:solidFill>
                <a:latin typeface="Arial" panose="020B0604020202020204" pitchFamily="34" charset="0"/>
                <a:cs typeface="Arial" panose="020B0604020202020204" pitchFamily="34" charset="0"/>
              </a:rPr>
              <a:t>Apply for payment on time, provide enough information to explain application, issue payment notice on time, issue pay less notice on time, consider format and content of notices.  </a:t>
            </a:r>
            <a:br>
              <a:rPr lang="en-GB" sz="1600" dirty="0">
                <a:solidFill>
                  <a:schemeClr val="bg1"/>
                </a:solidFill>
                <a:latin typeface="Arial" panose="020B0604020202020204" pitchFamily="34" charset="0"/>
                <a:cs typeface="Arial" panose="020B0604020202020204" pitchFamily="34" charset="0"/>
              </a:rPr>
            </a:br>
            <a:br>
              <a:rPr lang="en-GB" sz="1600" dirty="0">
                <a:solidFill>
                  <a:schemeClr val="bg1"/>
                </a:solidFill>
                <a:latin typeface="Arial" panose="020B0604020202020204" pitchFamily="34" charset="0"/>
                <a:cs typeface="Arial" panose="020B0604020202020204" pitchFamily="34" charset="0"/>
              </a:rPr>
            </a:br>
            <a:r>
              <a:rPr lang="en-GB" sz="1600" b="1" dirty="0">
                <a:solidFill>
                  <a:srgbClr val="4690A2"/>
                </a:solidFill>
                <a:latin typeface="Arial" panose="020B0604020202020204" pitchFamily="34" charset="0"/>
                <a:cs typeface="Arial" panose="020B0604020202020204" pitchFamily="34" charset="0"/>
              </a:rPr>
              <a:t>Cabinet Office PPNs</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Contracting authorities are encouraged to consider flexing payment, looking at KPIs, adjusting milestones, considering advance payment, using procurement cards, paying on order not delivery – but this is guidance, not law.</a:t>
            </a:r>
          </a:p>
        </p:txBody>
      </p:sp>
    </p:spTree>
    <p:extLst>
      <p:ext uri="{BB962C8B-B14F-4D97-AF65-F5344CB8AC3E}">
        <p14:creationId xmlns:p14="http://schemas.microsoft.com/office/powerpoint/2010/main" val="566168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D21A8B44-2E60-473C-820A-C2BADD97FFAC}"/>
              </a:ext>
            </a:extLst>
          </p:cNvPr>
          <p:cNvSpPr/>
          <p:nvPr/>
        </p:nvSpPr>
        <p:spPr>
          <a:xfrm rot="16200000">
            <a:off x="6760792" y="2759224"/>
            <a:ext cx="1706588" cy="3059831"/>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3" name="Right Triangle 2"/>
          <p:cNvSpPr/>
          <p:nvPr/>
        </p:nvSpPr>
        <p:spPr>
          <a:xfrm rot="16200000">
            <a:off x="6368654" y="2368153"/>
            <a:ext cx="1164431" cy="4386263"/>
          </a:xfrm>
          <a:prstGeom prst="rtTriangle">
            <a:avLst/>
          </a:prstGeom>
          <a:solidFill>
            <a:srgbClr val="3E3E3E"/>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sp>
        <p:nvSpPr>
          <p:cNvPr id="6" name="Right Triangle 5"/>
          <p:cNvSpPr/>
          <p:nvPr/>
        </p:nvSpPr>
        <p:spPr>
          <a:xfrm rot="5400000">
            <a:off x="1668927" y="-1668928"/>
            <a:ext cx="946112" cy="4283969"/>
          </a:xfrm>
          <a:prstGeom prst="rtTriangle">
            <a:avLst/>
          </a:prstGeom>
          <a:solidFill>
            <a:srgbClr val="4690A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562" y="4422307"/>
            <a:ext cx="1157288" cy="771308"/>
          </a:xfrm>
          <a:prstGeom prst="rect">
            <a:avLst/>
          </a:prstGeom>
        </p:spPr>
      </p:pic>
      <p:sp>
        <p:nvSpPr>
          <p:cNvPr id="8" name="Title 11"/>
          <p:cNvSpPr txBox="1">
            <a:spLocks/>
          </p:cNvSpPr>
          <p:nvPr/>
        </p:nvSpPr>
        <p:spPr>
          <a:xfrm>
            <a:off x="621506" y="375046"/>
            <a:ext cx="7886700" cy="994172"/>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000" b="1" dirty="0">
                <a:solidFill>
                  <a:srgbClr val="4690A2"/>
                </a:solidFill>
                <a:latin typeface="Arial" panose="020B0604020202020204" pitchFamily="34" charset="0"/>
                <a:cs typeface="Arial" panose="020B0604020202020204" pitchFamily="34" charset="0"/>
              </a:rPr>
              <a:t>|</a:t>
            </a:r>
            <a:r>
              <a:rPr lang="en-GB" sz="3000" b="1" dirty="0">
                <a:latin typeface="Arial" panose="020B0604020202020204" pitchFamily="34" charset="0"/>
                <a:cs typeface="Arial" panose="020B0604020202020204" pitchFamily="34" charset="0"/>
              </a:rPr>
              <a:t> </a:t>
            </a:r>
            <a:r>
              <a:rPr lang="en-GB" sz="2700" b="1" dirty="0">
                <a:solidFill>
                  <a:srgbClr val="3E3E3E"/>
                </a:solidFill>
                <a:latin typeface="Arial" panose="020B0604020202020204" pitchFamily="34" charset="0"/>
                <a:cs typeface="Arial" panose="020B0604020202020204" pitchFamily="34" charset="0"/>
              </a:rPr>
              <a:t>NEC3/4 (unamended)</a:t>
            </a:r>
            <a:endParaRPr lang="en-GB" sz="2700" dirty="0">
              <a:solidFill>
                <a:srgbClr val="3E3E3E"/>
              </a:solidFill>
              <a:latin typeface="Arial" panose="020B0604020202020204" pitchFamily="34" charset="0"/>
              <a:cs typeface="Arial" panose="020B0604020202020204" pitchFamily="34" charset="0"/>
            </a:endParaRPr>
          </a:p>
        </p:txBody>
      </p:sp>
      <p:sp>
        <p:nvSpPr>
          <p:cNvPr id="9" name="Content Placeholder 12"/>
          <p:cNvSpPr txBox="1">
            <a:spLocks/>
          </p:cNvSpPr>
          <p:nvPr/>
        </p:nvSpPr>
        <p:spPr>
          <a:xfrm>
            <a:off x="644787" y="1563638"/>
            <a:ext cx="7527613" cy="338437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GB" sz="1600" dirty="0">
                <a:solidFill>
                  <a:srgbClr val="3E3E3E"/>
                </a:solidFill>
                <a:latin typeface="Arial" panose="020B0604020202020204" pitchFamily="34" charset="0"/>
                <a:cs typeface="Arial" panose="020B0604020202020204" pitchFamily="34" charset="0"/>
              </a:rPr>
              <a:t>Early Warning Notices</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Contractor and Project Manager notify </a:t>
            </a:r>
            <a:r>
              <a:rPr lang="en-GB" sz="1600" dirty="0" err="1">
                <a:solidFill>
                  <a:srgbClr val="3E3E3E"/>
                </a:solidFill>
                <a:latin typeface="Arial" panose="020B0604020202020204" pitchFamily="34" charset="0"/>
                <a:cs typeface="Arial" panose="020B0604020202020204" pitchFamily="34" charset="0"/>
              </a:rPr>
              <a:t>eachother</a:t>
            </a:r>
            <a:r>
              <a:rPr lang="en-GB" sz="1600" dirty="0">
                <a:solidFill>
                  <a:srgbClr val="3E3E3E"/>
                </a:solidFill>
                <a:latin typeface="Arial" panose="020B0604020202020204" pitchFamily="34" charset="0"/>
                <a:cs typeface="Arial" panose="020B0604020202020204" pitchFamily="34" charset="0"/>
              </a:rPr>
              <a:t> as soon as either </a:t>
            </a:r>
            <a:r>
              <a:rPr lang="en-GB" sz="1600" dirty="0" err="1">
                <a:solidFill>
                  <a:srgbClr val="3E3E3E"/>
                </a:solidFill>
                <a:latin typeface="Arial" panose="020B0604020202020204" pitchFamily="34" charset="0"/>
                <a:cs typeface="Arial" panose="020B0604020202020204" pitchFamily="34" charset="0"/>
              </a:rPr>
              <a:t>becoe</a:t>
            </a:r>
            <a:r>
              <a:rPr lang="en-GB" sz="1600" dirty="0">
                <a:solidFill>
                  <a:srgbClr val="3E3E3E"/>
                </a:solidFill>
                <a:latin typeface="Arial" panose="020B0604020202020204" pitchFamily="34" charset="0"/>
                <a:cs typeface="Arial" panose="020B0604020202020204" pitchFamily="34" charset="0"/>
              </a:rPr>
              <a:t> aware of possible increase in total Prices, delay to Completion, delay achieving Key Date, impair performance of works once in actual use.</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Compensation Events assessed as if Early Warning Notice given.</a:t>
            </a:r>
            <a:br>
              <a:rPr lang="en-GB" sz="1600" dirty="0">
                <a:solidFill>
                  <a:schemeClr val="bg1"/>
                </a:solidFill>
                <a:latin typeface="Arial" panose="020B0604020202020204" pitchFamily="34" charset="0"/>
                <a:cs typeface="Arial" panose="020B0604020202020204" pitchFamily="34" charset="0"/>
              </a:rPr>
            </a:br>
            <a:br>
              <a:rPr lang="en-GB" sz="1600" dirty="0">
                <a:solidFill>
                  <a:schemeClr val="bg1"/>
                </a:solidFill>
                <a:latin typeface="Arial" panose="020B0604020202020204" pitchFamily="34" charset="0"/>
                <a:cs typeface="Arial" panose="020B0604020202020204" pitchFamily="34" charset="0"/>
              </a:rPr>
            </a:br>
            <a:r>
              <a:rPr lang="en-GB" sz="1600" b="1" dirty="0">
                <a:solidFill>
                  <a:srgbClr val="4690A2"/>
                </a:solidFill>
                <a:latin typeface="Arial" panose="020B0604020202020204" pitchFamily="34" charset="0"/>
                <a:cs typeface="Arial" panose="020B0604020202020204" pitchFamily="34" charset="0"/>
              </a:rPr>
              <a:t>Risk Register / Risk Reduction Meetings</a:t>
            </a:r>
          </a:p>
          <a:p>
            <a:pPr algn="l">
              <a:lnSpc>
                <a:spcPct val="120000"/>
              </a:lnSpc>
            </a:pPr>
            <a:r>
              <a:rPr lang="en-GB" sz="1600" dirty="0">
                <a:solidFill>
                  <a:srgbClr val="3E3E3E"/>
                </a:solidFill>
                <a:latin typeface="Arial" panose="020B0604020202020204" pitchFamily="34" charset="0"/>
                <a:cs typeface="Arial" panose="020B0604020202020204" pitchFamily="34" charset="0"/>
              </a:rPr>
              <a:t>Used as a reference but entitlement to time and money comes through</a:t>
            </a:r>
          </a:p>
          <a:p>
            <a:pPr algn="l">
              <a:lnSpc>
                <a:spcPct val="120000"/>
              </a:lnSpc>
            </a:pPr>
            <a:r>
              <a:rPr lang="en-GB" sz="1600" dirty="0">
                <a:solidFill>
                  <a:srgbClr val="3E3E3E"/>
                </a:solidFill>
                <a:latin typeface="Arial" panose="020B0604020202020204" pitchFamily="34" charset="0"/>
                <a:cs typeface="Arial" panose="020B0604020202020204" pitchFamily="34" charset="0"/>
              </a:rPr>
              <a:t>Compensation Events</a:t>
            </a:r>
            <a:endParaRPr lang="en-GB"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8495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10955</TotalTime>
  <Words>920</Words>
  <Application>Microsoft Office PowerPoint</Application>
  <PresentationFormat>On-screen Show (16:9)</PresentationFormat>
  <Paragraphs>119</Paragraphs>
  <Slides>17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Wright Hassall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Thomas</dc:creator>
  <cp:lastModifiedBy>Michael Hiscock</cp:lastModifiedBy>
  <cp:revision>258</cp:revision>
  <dcterms:created xsi:type="dcterms:W3CDTF">2019-06-18T09:56:34Z</dcterms:created>
  <dcterms:modified xsi:type="dcterms:W3CDTF">2020-04-24T10:17:02Z</dcterms:modified>
</cp:coreProperties>
</file>